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2"/>
  </p:notesMasterIdLst>
  <p:sldIdLst>
    <p:sldId id="268" r:id="rId2"/>
    <p:sldId id="279" r:id="rId3"/>
    <p:sldId id="269" r:id="rId4"/>
    <p:sldId id="305" r:id="rId5"/>
    <p:sldId id="271" r:id="rId6"/>
    <p:sldId id="272" r:id="rId7"/>
    <p:sldId id="275" r:id="rId8"/>
    <p:sldId id="273" r:id="rId9"/>
    <p:sldId id="277" r:id="rId10"/>
    <p:sldId id="276" r:id="rId11"/>
    <p:sldId id="307" r:id="rId12"/>
    <p:sldId id="278" r:id="rId13"/>
    <p:sldId id="280" r:id="rId14"/>
    <p:sldId id="281" r:id="rId15"/>
    <p:sldId id="282" r:id="rId16"/>
    <p:sldId id="290" r:id="rId17"/>
    <p:sldId id="291" r:id="rId18"/>
    <p:sldId id="292" r:id="rId19"/>
    <p:sldId id="309" r:id="rId20"/>
    <p:sldId id="310" r:id="rId21"/>
    <p:sldId id="283" r:id="rId22"/>
    <p:sldId id="288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8" r:id="rId31"/>
    <p:sldId id="284" r:id="rId32"/>
    <p:sldId id="286" r:id="rId33"/>
    <p:sldId id="287" r:id="rId34"/>
    <p:sldId id="260" r:id="rId35"/>
    <p:sldId id="261" r:id="rId36"/>
    <p:sldId id="262" r:id="rId37"/>
    <p:sldId id="263" r:id="rId38"/>
    <p:sldId id="264" r:id="rId39"/>
    <p:sldId id="289" r:id="rId40"/>
    <p:sldId id="311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rin yalalioğlu" initials="by" lastIdx="1" clrIdx="0">
    <p:extLst>
      <p:ext uri="{19B8F6BF-5375-455C-9EA6-DF929625EA0E}">
        <p15:presenceInfo xmlns:p15="http://schemas.microsoft.com/office/powerpoint/2012/main" xmlns="" userId="4a0b9b5c7359d7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42B"/>
    <a:srgbClr val="6C0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0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2BD4C-86B4-4FB0-BC9F-508610D71358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1593-9C74-41C7-BC12-CCEF8088C72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8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D51C19-E9D6-4C37-84EC-C06EBAD7CF3A}" type="slidenum">
              <a:rPr lang="en-GB"/>
              <a:pPr/>
              <a:t>1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40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D050AD-CC54-4776-80E7-20A820ECF115}" type="slidenum">
              <a:rPr lang="en-GB"/>
              <a:pPr/>
              <a:t>32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54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3B0FDD-DA87-486B-BC0E-10FB699B53CA}" type="slidenum">
              <a:rPr lang="en-GB"/>
              <a:pPr/>
              <a:t>33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37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1593-9C74-41C7-BC12-CCEF8088C724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39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795003-447D-4780-9DED-4565B0279B15}" type="slidenum">
              <a:rPr lang="en-GB"/>
              <a:pPr/>
              <a:t>2</a:t>
            </a:fld>
            <a:endParaRPr lang="en-GB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946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61593-9C74-41C7-BC12-CCEF8088C724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49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49BC2C-B5DE-4ED6-B2B0-A3363BF52AC3}" type="slidenum">
              <a:rPr lang="en-GB"/>
              <a:pPr/>
              <a:t>13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799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899CB1-0E59-4695-B582-2EBD0AADAAE5}" type="slidenum">
              <a:rPr lang="en-GB"/>
              <a:pPr/>
              <a:t>14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28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9106FE-43BC-44CC-ABEE-AF19BFC7324B}" type="slidenum">
              <a:rPr lang="en-GB"/>
              <a:pPr/>
              <a:t>15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97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256318-036D-46CB-8B84-453AABFEAF82}" type="slidenum">
              <a:rPr lang="en-GB"/>
              <a:pPr/>
              <a:t>21</a:t>
            </a:fld>
            <a:endParaRPr lang="en-GB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61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26578C-E178-40E8-A015-921A5B95CD20}" type="slidenum">
              <a:rPr lang="en-GB"/>
              <a:pPr/>
              <a:t>22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95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1E89A4-B9EF-4A22-B8C0-10DFFFF7D53A}" type="slidenum">
              <a:rPr lang="en-GB"/>
              <a:pPr/>
              <a:t>31</a:t>
            </a:fld>
            <a:endParaRPr lang="en-GB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75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Altbilgi Yer Tutucusu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AB5919BC-E00D-4C53-9B46-D06D1BBE29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662578-41DA-4A15-8D84-7005709D2922}" type="datetimeFigureOut">
              <a:rPr lang="tr-TR" smtClean="0"/>
              <a:pPr/>
              <a:t>03.01.2020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CCCE81-E25E-4197-AC60-A69FE284E89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tr/imgres?imgurl=http://dinibil.com/DiniBilImages/cartoon/sinav.jpg&amp;imgrefurl=http://dinibil.com/default.asp?L=TR&amp;mid=2061&amp;usg=__z2icNft8DxyEbN7jj9dT-QZmkZg=&amp;h=300&amp;w=265&amp;sz=13&amp;hl=tr&amp;start=84&amp;zoom=1&amp;tbnid=t_ulxqXCXCLq3M:&amp;tbnh=116&amp;tbnw=102&amp;ei=lH9CUvSTBITQtQb1g4HIBw&amp;prev=/search?q=s%C4%B1nav&amp;start=80&amp;sa=N&amp;hl=tr&amp;gbv=2&amp;tbm=isch&amp;itbs=1&amp;sa=X&amp;ved=0CDAQrQMwAzh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tr/imgres?imgurl=http://mebk12.meb.gov.tr/meb_iys_dosyalar/34/35/969679/resimler/2013_06/07094106_karne.jpg&amp;imgrefurl=http://mebk12.meb.gov.tr/meb_iys_dosyalar/34/35/969679/fotograf_galerisi_583423.html&amp;usg=__sbMZ12DRQYlUKewy235EFcKvpiA=&amp;h=600&amp;w=600&amp;sz=160&amp;hl=tr&amp;start=57&amp;zoom=1&amp;tbnid=lUZAnBhl6Vwl4M:&amp;tbnh=135&amp;tbnw=135&amp;ei=6n5CUs7BN9DHswaNjIHACw&amp;prev=/search?q=karne&amp;start=40&amp;sa=N&amp;hl=tr&amp;gbv=2&amp;tbm=isch&amp;itbs=1&amp;sa=X&amp;ved=0CEoQrQMwEDg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b="10379"/>
          <a:stretch>
            <a:fillRect/>
          </a:stretch>
        </p:blipFill>
        <p:spPr bwMode="auto">
          <a:xfrm>
            <a:off x="6877050" y="3429000"/>
            <a:ext cx="2143125" cy="2559050"/>
          </a:xfrm>
          <a:prstGeom prst="rect">
            <a:avLst/>
          </a:prstGeom>
          <a:noFill/>
          <a:ln w="101520">
            <a:solidFill>
              <a:srgbClr val="FFCC99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9418" b="16371"/>
          <a:stretch>
            <a:fillRect/>
          </a:stretch>
        </p:blipFill>
        <p:spPr bwMode="auto">
          <a:xfrm>
            <a:off x="3995738" y="1773238"/>
            <a:ext cx="3311525" cy="2289175"/>
          </a:xfrm>
          <a:prstGeom prst="rect">
            <a:avLst/>
          </a:prstGeom>
          <a:noFill/>
          <a:ln w="101520">
            <a:solidFill>
              <a:srgbClr val="80008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b="14809"/>
          <a:stretch>
            <a:fillRect/>
          </a:stretch>
        </p:blipFill>
        <p:spPr bwMode="auto">
          <a:xfrm>
            <a:off x="973138" y="4005263"/>
            <a:ext cx="3276600" cy="1860550"/>
          </a:xfrm>
          <a:prstGeom prst="rect">
            <a:avLst/>
          </a:prstGeom>
          <a:noFill/>
          <a:ln w="101520">
            <a:solidFill>
              <a:srgbClr val="FF99CC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 b="14146"/>
          <a:stretch>
            <a:fillRect/>
          </a:stretch>
        </p:blipFill>
        <p:spPr bwMode="auto">
          <a:xfrm>
            <a:off x="466725" y="188913"/>
            <a:ext cx="3276600" cy="2157412"/>
          </a:xfrm>
          <a:prstGeom prst="rect">
            <a:avLst/>
          </a:prstGeom>
          <a:noFill/>
          <a:ln w="10152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 b="11888"/>
          <a:stretch>
            <a:fillRect/>
          </a:stretch>
        </p:blipFill>
        <p:spPr bwMode="auto">
          <a:xfrm>
            <a:off x="6011863" y="115888"/>
            <a:ext cx="2987675" cy="1754187"/>
          </a:xfrm>
          <a:prstGeom prst="rect">
            <a:avLst/>
          </a:prstGeom>
          <a:noFill/>
          <a:ln w="101520">
            <a:solidFill>
              <a:srgbClr val="00FFFF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 b="14143"/>
          <a:stretch>
            <a:fillRect/>
          </a:stretch>
        </p:blipFill>
        <p:spPr bwMode="auto">
          <a:xfrm>
            <a:off x="212725" y="2206625"/>
            <a:ext cx="3279775" cy="2112963"/>
          </a:xfrm>
          <a:prstGeom prst="rect">
            <a:avLst/>
          </a:prstGeom>
          <a:noFill/>
          <a:ln w="101520">
            <a:solidFill>
              <a:srgbClr val="99CC00"/>
            </a:solidFill>
            <a:miter lim="800000"/>
            <a:headEnd/>
            <a:tailEnd/>
          </a:ln>
          <a:effectLst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50825" y="5805488"/>
            <a:ext cx="8713788" cy="10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spc="718" dirty="0" smtClean="0"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 Black"/>
              </a:rPr>
              <a:t>DERS </a:t>
            </a:r>
            <a:r>
              <a:rPr lang="tr-TR" sz="3600" kern="10" spc="718" dirty="0">
                <a:ln w="936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 Black"/>
              </a:rPr>
              <a:t>SEÇİMİ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8229600" cy="1219200"/>
          </a:xfrm>
        </p:spPr>
        <p:txBody>
          <a:bodyPr>
            <a:noAutofit/>
          </a:bodyPr>
          <a:lstStyle/>
          <a:p>
            <a:pPr algn="ctr"/>
            <a:endParaRPr lang="tr-TR" sz="5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3954740"/>
          </a:xfr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74320" lvl="8" indent="-274320" algn="ctr"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r>
              <a:rPr lang="tr-TR" sz="4800" dirty="0" smtClean="0">
                <a:solidFill>
                  <a:schemeClr val="bg1"/>
                </a:solidFill>
                <a:latin typeface="Arial Black" pitchFamily="34" charset="0"/>
              </a:rPr>
              <a:t>KENDİNİ TANI</a:t>
            </a:r>
          </a:p>
          <a:p>
            <a:pPr algn="ctr"/>
            <a:endParaRPr lang="tr-TR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bg1"/>
                </a:solidFill>
              </a:rPr>
              <a:t>İlgilerimizin , yeteneğimizin farkında olmalıyız. Bu doğrultuda seçim yapmalıyız. </a:t>
            </a:r>
            <a:r>
              <a:rPr lang="tr-TR" b="1" dirty="0" smtClean="0">
                <a:solidFill>
                  <a:srgbClr val="C00000"/>
                </a:solidFill>
              </a:rPr>
              <a:t>İlgi ve yeteneklerimizle , seçmek istediğimiz alanın </a:t>
            </a:r>
            <a:r>
              <a:rPr lang="tr-TR" sz="3600" dirty="0" smtClean="0">
                <a:solidFill>
                  <a:srgbClr val="C00000"/>
                </a:solidFill>
              </a:rPr>
              <a:t>ne kadar örtüştüğünü iyi analiz etmemiz gerekir..  </a:t>
            </a:r>
          </a:p>
        </p:txBody>
      </p:sp>
      <p:pic>
        <p:nvPicPr>
          <p:cNvPr id="8194" name="Picture 2" descr="C:\Users\ASUS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7072362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  <a:solidFill>
            <a:srgbClr val="6C0E1B"/>
          </a:solidFill>
        </p:spPr>
        <p:txBody>
          <a:bodyPr>
            <a:normAutofit/>
          </a:bodyPr>
          <a:lstStyle/>
          <a:p>
            <a:r>
              <a:rPr lang="tr-TR" sz="5400" dirty="0" smtClean="0"/>
              <a:t>Ders notlarını </a:t>
            </a:r>
          </a:p>
          <a:p>
            <a:endParaRPr lang="tr-TR" sz="5400" dirty="0" smtClean="0"/>
          </a:p>
          <a:p>
            <a:pPr>
              <a:buNone/>
            </a:pPr>
            <a:r>
              <a:rPr lang="tr-TR" sz="5400" dirty="0" smtClean="0"/>
              <a:t>                 dikkate al </a:t>
            </a:r>
            <a:endParaRPr lang="tr-TR" sz="5400" dirty="0"/>
          </a:p>
        </p:txBody>
      </p:sp>
      <p:pic>
        <p:nvPicPr>
          <p:cNvPr id="4" name="Picture 8" descr="ANd9GcRtvhgkW3qjeRe1PuDfuHJc85rz9uJftWyc6NamU9zlRaKcrtGgztGylx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400310" cy="210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Nd9GcSsfKNXiUwqfzQzBF2kdYz3oHKxleByt1auAKGRaIkYnKbIkFfB73WmbMA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2780928"/>
            <a:ext cx="237328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600" dirty="0" smtClean="0">
                <a:latin typeface="Arial Black" pitchFamily="34" charset="0"/>
              </a:rPr>
              <a:t>HEDEFLEDİĞİN    MESLEĞİ ARAŞTIR</a:t>
            </a:r>
            <a:br>
              <a:rPr lang="tr-TR" sz="3600" dirty="0" smtClean="0">
                <a:latin typeface="Arial Black" pitchFamily="34" charset="0"/>
              </a:rPr>
            </a:br>
            <a:endParaRPr lang="tr-TR" sz="3600" b="1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14612" y="3357562"/>
            <a:ext cx="6276988" cy="192882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tr-TR" dirty="0" smtClean="0"/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bg1"/>
                </a:solidFill>
              </a:rPr>
              <a:t>Hedeflediğimiz mesleğin şartlarını en iyi </a:t>
            </a:r>
            <a:r>
              <a:rPr lang="tr-TR" b="1" dirty="0" smtClean="0"/>
              <a:t>o mesleği yapan insanlardan öğrenebiliriz. </a:t>
            </a:r>
            <a:r>
              <a:rPr lang="tr-TR" b="1" dirty="0" smtClean="0">
                <a:solidFill>
                  <a:schemeClr val="bg1"/>
                </a:solidFill>
              </a:rPr>
              <a:t>Günümüzde artık istediğimiz meslek sahibine ulaşmak kolay. </a:t>
            </a:r>
          </a:p>
          <a:p>
            <a:pPr marL="0" indent="0" algn="ctr">
              <a:buNone/>
            </a:pPr>
            <a:endParaRPr lang="tr-TR" dirty="0" smtClean="0"/>
          </a:p>
        </p:txBody>
      </p:sp>
      <p:pic>
        <p:nvPicPr>
          <p:cNvPr id="9218" name="Picture 2" descr="C:\Users\ASUS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26" y="5214950"/>
            <a:ext cx="1643074" cy="16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SPER\Picture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2643159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0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3716338"/>
            <a:ext cx="5940425" cy="3141662"/>
          </a:xfrm>
          <a:ln/>
        </p:spPr>
        <p:txBody>
          <a:bodyPr anchor="t"/>
          <a:lstStyle/>
          <a:p>
            <a:pPr marL="339725" indent="-339725" algn="l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b="1"/>
          </a:p>
          <a:p>
            <a:pPr marL="339725" indent="-339725" algn="l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b="1"/>
          </a:p>
          <a:p>
            <a:pPr marL="339725" indent="-339725" algn="l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b="1"/>
          </a:p>
          <a:p>
            <a:pPr marL="339725" indent="-339725" algn="l">
              <a:lnSpc>
                <a:spcPct val="100000"/>
              </a:lnSpc>
              <a:spcBef>
                <a:spcPts val="450"/>
              </a:spcBef>
              <a:buFont typeface="Comic Sans MS" pitchFamily="6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latin typeface="Comic Sans MS" pitchFamily="64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b="12062"/>
          <a:stretch>
            <a:fillRect/>
          </a:stretch>
        </p:blipFill>
        <p:spPr bwMode="auto">
          <a:xfrm>
            <a:off x="0" y="692150"/>
            <a:ext cx="9144000" cy="288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1875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 b="1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YETENEKLERİ</a:t>
            </a:r>
            <a:r>
              <a:rPr lang="tr-TR" sz="3000" b="1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NİN FAKRINDA OL </a:t>
            </a:r>
            <a:endParaRPr lang="en-GB" sz="3000" b="1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643314"/>
            <a:ext cx="9144000" cy="30210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dirty="0">
              <a:solidFill>
                <a:srgbClr val="FF33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dirty="0">
              <a:solidFill>
                <a:srgbClr val="FF33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dirty="0">
              <a:solidFill>
                <a:srgbClr val="FF33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Yetenek</a:t>
            </a:r>
            <a:r>
              <a:rPr lang="en-GB" b="1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herhangi</a:t>
            </a:r>
            <a:r>
              <a:rPr lang="en-GB" b="1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bir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davranışı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(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bilgi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veya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beceriyi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) </a:t>
            </a:r>
            <a:endParaRPr lang="tr-TR" b="1" dirty="0" smtClean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öğrenebilmek</a:t>
            </a:r>
            <a:r>
              <a:rPr lang="en-GB" b="1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için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doğuşta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sahip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olunan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 </a:t>
            </a:r>
          </a:p>
          <a:p>
            <a:pPr>
              <a:lnSpc>
                <a:spcPct val="100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gizilgücün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(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kapasitenin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)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çevre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ile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etkileşim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sonucu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geliştirilmiş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ve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yeni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öğrenmeler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için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hazır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hale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getirilmiş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kısmını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ifade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eder</a:t>
            </a:r>
            <a:r>
              <a:rPr lang="en-GB" b="1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.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1875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 b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İLGİLERİMİZ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836613"/>
            <a:ext cx="6227763" cy="22351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İLGİ</a:t>
            </a:r>
            <a:r>
              <a:rPr lang="en-GB" b="1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:</a:t>
            </a:r>
            <a:endParaRPr lang="tr-TR" b="1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b="1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BİR KİMSENİN BİR KİŞİYE, NESNEYE VEYA FAALİYETE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KARŞI GÖSTERDİĞİ HOŞLANMA, HOŞLANMAMA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YA DA KAYITSIZ KALMA ŞEKLİNDEKİ TEPKİ OLARAK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TANIMLANIR.(STRONG)</a:t>
            </a:r>
            <a:r>
              <a:rPr lang="ar-SA" dirty="0">
                <a:solidFill>
                  <a:srgbClr val="000000"/>
                </a:solidFill>
                <a:cs typeface="Arial" charset="0"/>
              </a:rPr>
              <a:t>‏</a:t>
            </a:r>
            <a:endParaRPr lang="en-GB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b="14832"/>
          <a:stretch>
            <a:fillRect/>
          </a:stretch>
        </p:blipFill>
        <p:spPr bwMode="auto">
          <a:xfrm>
            <a:off x="393700" y="3359150"/>
            <a:ext cx="3730625" cy="220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 l="11728" t="6529"/>
          <a:stretch>
            <a:fillRect/>
          </a:stretch>
        </p:blipFill>
        <p:spPr bwMode="auto">
          <a:xfrm>
            <a:off x="6300788" y="836613"/>
            <a:ext cx="2843212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 t="6685"/>
          <a:stretch>
            <a:fillRect/>
          </a:stretch>
        </p:blipFill>
        <p:spPr bwMode="auto">
          <a:xfrm>
            <a:off x="4284663" y="3257550"/>
            <a:ext cx="2570162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179388" y="1784350"/>
            <a:ext cx="4392612" cy="5073650"/>
          </a:xfrm>
          <a:ln/>
        </p:spPr>
        <p:txBody>
          <a:bodyPr anchor="t"/>
          <a:lstStyle/>
          <a:p>
            <a:pPr marL="339725" indent="-339725" algn="l">
              <a:lnSpc>
                <a:spcPct val="100000"/>
              </a:lnSpc>
              <a:spcBef>
                <a:spcPts val="9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b="1"/>
          </a:p>
          <a:p>
            <a:pPr marL="339725" indent="-339725" algn="l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/>
          </a:p>
          <a:p>
            <a:pPr marL="339725" indent="-339725" algn="l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/>
          </a:p>
          <a:p>
            <a:pPr marL="339725" indent="-339725" algn="l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/>
          </a:p>
          <a:p>
            <a:pPr marL="339725" indent="-339725" algn="l"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spcBef>
                <a:spcPts val="1625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Bu soruların cevabı bilinmelidir;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981074"/>
            <a:ext cx="3286116" cy="1947859"/>
          </a:xfrm>
          <a:prstGeom prst="rect">
            <a:avLst/>
          </a:prstGeom>
          <a:solidFill>
            <a:srgbClr val="36042B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Hangi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alanda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,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hangi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dersler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haftada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kaç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saat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okutuluyor</a:t>
            </a:r>
            <a:r>
              <a:rPr lang="en-GB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?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428992" y="4143380"/>
            <a:ext cx="3143272" cy="18573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Hangi</a:t>
            </a:r>
            <a:r>
              <a:rPr lang="en-GB" b="1" dirty="0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bölümlere</a:t>
            </a:r>
            <a:r>
              <a:rPr lang="en-GB" b="1" dirty="0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hangi</a:t>
            </a:r>
            <a:r>
              <a:rPr lang="en-GB" b="1" dirty="0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puan</a:t>
            </a:r>
            <a:r>
              <a:rPr lang="en-GB" b="1" dirty="0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 </a:t>
            </a:r>
            <a:endParaRPr lang="tr-TR" b="1" dirty="0" smtClean="0">
              <a:solidFill>
                <a:srgbClr val="000000"/>
              </a:solidFill>
              <a:latin typeface="Arial Black" pitchFamily="34" charset="0"/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b="1" dirty="0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TÜRÜYLE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b="1" dirty="0" smtClean="0">
                <a:solidFill>
                  <a:srgbClr val="000000"/>
                </a:solidFill>
                <a:latin typeface="Arial Black" pitchFamily="34" charset="0"/>
                <a:ea typeface="Lucida Sans Unicode" charset="0"/>
                <a:cs typeface="Lucida Sans Unicode" charset="0"/>
              </a:rPr>
              <a:t>GİRİLİYOR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14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19680000">
            <a:off x="2169339" y="1796902"/>
            <a:ext cx="3350757" cy="2138288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Lisedeki</a:t>
            </a:r>
            <a:r>
              <a:rPr lang="en-GB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derslerin</a:t>
            </a:r>
            <a:r>
              <a:rPr lang="en-GB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TYT-AYT </a:t>
            </a:r>
            <a:r>
              <a:rPr lang="en-GB" dirty="0" err="1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deki</a:t>
            </a:r>
            <a:r>
              <a:rPr lang="en-GB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puansal</a:t>
            </a:r>
            <a:r>
              <a:rPr lang="en-GB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ağırlıkları</a:t>
            </a:r>
            <a:r>
              <a:rPr lang="en-GB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 ne </a:t>
            </a:r>
            <a:r>
              <a:rPr lang="en-GB" dirty="0" err="1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kadar</a:t>
            </a:r>
            <a:r>
              <a:rPr lang="en-GB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?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chemeClr val="bg1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072199" y="2786058"/>
            <a:ext cx="3071802" cy="12239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Hangi</a:t>
            </a:r>
            <a:r>
              <a:rPr lang="en-GB" sz="20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000" b="1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derslerde</a:t>
            </a:r>
            <a:r>
              <a:rPr lang="en-GB" sz="20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başarınız</a:t>
            </a:r>
            <a:r>
              <a:rPr lang="en-GB" sz="20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000" b="1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daha</a:t>
            </a:r>
            <a:r>
              <a:rPr lang="en-GB" sz="20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000" b="1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yüksek</a:t>
            </a:r>
            <a:r>
              <a:rPr lang="en-GB" sz="20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?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 l="27660" t="18753" r="27660" b="10939"/>
          <a:stretch>
            <a:fillRect/>
          </a:stretch>
        </p:blipFill>
        <p:spPr bwMode="auto">
          <a:xfrm>
            <a:off x="6858016" y="4071942"/>
            <a:ext cx="1822450" cy="2520950"/>
          </a:xfrm>
          <a:prstGeom prst="rect">
            <a:avLst/>
          </a:prstGeom>
          <a:noFill/>
          <a:ln w="19044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 t="6685"/>
          <a:stretch>
            <a:fillRect/>
          </a:stretch>
        </p:blipFill>
        <p:spPr bwMode="auto">
          <a:xfrm>
            <a:off x="214282" y="4483100"/>
            <a:ext cx="1695450" cy="237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96680"/>
          </a:xfrm>
        </p:spPr>
        <p:txBody>
          <a:bodyPr>
            <a:normAutofit/>
          </a:bodyPr>
          <a:lstStyle/>
          <a:p>
            <a:pPr algn="ctr"/>
            <a:r>
              <a:rPr lang="tr-TR" sz="6600" dirty="0">
                <a:solidFill>
                  <a:srgbClr val="FFC000"/>
                </a:solidFill>
              </a:rPr>
              <a:t>HANGİ ALANDA</a:t>
            </a:r>
            <a:br>
              <a:rPr lang="tr-TR" sz="6600" dirty="0">
                <a:solidFill>
                  <a:srgbClr val="FFC000"/>
                </a:solidFill>
              </a:rPr>
            </a:br>
            <a:r>
              <a:rPr lang="tr-TR" sz="6600" dirty="0">
                <a:solidFill>
                  <a:srgbClr val="FFC000"/>
                </a:solidFill>
              </a:rPr>
              <a:t>HANGİ </a:t>
            </a:r>
            <a:br>
              <a:rPr lang="tr-TR" sz="6600" dirty="0">
                <a:solidFill>
                  <a:srgbClr val="FFC000"/>
                </a:solidFill>
              </a:rPr>
            </a:br>
            <a:r>
              <a:rPr lang="tr-TR" sz="6600" dirty="0">
                <a:solidFill>
                  <a:srgbClr val="FFC000"/>
                </a:solidFill>
              </a:rPr>
              <a:t>DERSLER VAR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281" y="928668"/>
          <a:ext cx="8929719" cy="548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9"/>
                <a:gridCol w="1714512"/>
                <a:gridCol w="2786082"/>
                <a:gridCol w="1857356"/>
              </a:tblGrid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DERS ADI </a:t>
                      </a:r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HAFTALIK DERS SAATİ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DERS ADI 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HAFTALIK DERS SAATİ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 İLERİ KİMYA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DİL ANLATIM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 İLERİ FİZİK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BEDEN EĞİTİMİ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 İLERİ MATEMATİK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DEMOKRASİ VE İNSAN HAKLARI 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 İLERİ BİYOLOJİ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DİN KÜL.VE AHL. BİL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ALMANCA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FELSEFE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TC İNKLAP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EDEBİYAT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RESİM-MÜZİK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MANTIK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42844" y="152400"/>
            <a:ext cx="9001156" cy="77627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tr-TR" dirty="0" smtClean="0"/>
              <a:t>FEN BİLİMLERİ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621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378"/>
                <a:gridCol w="1623500"/>
                <a:gridCol w="2222516"/>
                <a:gridCol w="1952606"/>
              </a:tblGrid>
              <a:tr h="914400">
                <a:tc>
                  <a:txBody>
                    <a:bodyPr/>
                    <a:lstStyle/>
                    <a:p>
                      <a:r>
                        <a:rPr lang="tr-TR" dirty="0" smtClean="0"/>
                        <a:t>DERS ADI </a:t>
                      </a:r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HAFTALIK DERS SAATİ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DERS  ADI 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HAFTALIK DERS SAATİ</a:t>
                      </a:r>
                      <a:r>
                        <a:rPr lang="tr-TR" baseline="0" dirty="0" smtClean="0"/>
                        <a:t> 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TÜRK EDEBİYATI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BEDEN EĞİTİMİ 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9439">
                <a:tc>
                  <a:txBody>
                    <a:bodyPr/>
                    <a:lstStyle/>
                    <a:p>
                      <a:r>
                        <a:rPr lang="tr-TR" dirty="0" smtClean="0"/>
                        <a:t>SEÇMELİ TÜRK</a:t>
                      </a:r>
                      <a:r>
                        <a:rPr lang="tr-TR" baseline="0" dirty="0" smtClean="0"/>
                        <a:t> EDEBİYATI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ALMANCA 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DİL ANLATIM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9439">
                <a:tc>
                  <a:txBody>
                    <a:bodyPr/>
                    <a:lstStyle/>
                    <a:p>
                      <a:r>
                        <a:rPr lang="tr-TR" dirty="0" smtClean="0"/>
                        <a:t>SEÇMELİ</a:t>
                      </a:r>
                      <a:r>
                        <a:rPr lang="tr-TR" baseline="0" dirty="0" smtClean="0"/>
                        <a:t> DİL ANLATIM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DİN KÜL.VE AHL. BİL</a:t>
                      </a:r>
                    </a:p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SEÇMELİ COĞRAFYA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İLERİ MATEMATİK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SEÇMELİ TARİH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TC İNKLAP TARİHİ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RESİM-MÜZİK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FELSEFE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tr-TR" dirty="0" smtClean="0"/>
                        <a:t>DEMOKRASİ VE İNSAN HAKLARI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42918"/>
          </a:xfr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EŞİT AĞIRLIK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594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4"/>
                <a:gridCol w="1214446"/>
                <a:gridCol w="3429024"/>
                <a:gridCol w="2214546"/>
              </a:tblGrid>
              <a:tr h="914400">
                <a:tc>
                  <a:txBody>
                    <a:bodyPr/>
                    <a:lstStyle/>
                    <a:p>
                      <a:r>
                        <a:rPr lang="tr-TR" dirty="0" smtClean="0"/>
                        <a:t>ALAN</a:t>
                      </a:r>
                      <a:r>
                        <a:rPr lang="tr-TR" baseline="0" dirty="0" smtClean="0"/>
                        <a:t> DERSLERİ 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HAFTALIK DERS SAATİ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ORTAK</a:t>
                      </a:r>
                      <a:r>
                        <a:rPr lang="tr-TR" baseline="0" dirty="0" smtClean="0"/>
                        <a:t> DERSLER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HAFTALIK DERS SAATİ</a:t>
                      </a:r>
                      <a:r>
                        <a:rPr lang="tr-TR" baseline="0" dirty="0" smtClean="0"/>
                        <a:t> 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DİL  ANLATIM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DİL ANLATIM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9439">
                <a:tc>
                  <a:txBody>
                    <a:bodyPr/>
                    <a:lstStyle/>
                    <a:p>
                      <a:r>
                        <a:rPr lang="tr-TR" dirty="0" smtClean="0"/>
                        <a:t>TÜRK EDEBİYATI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TÜRK EDEBİYATI 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TARİH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DİN K. VE AHLAK BİL.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9439">
                <a:tc>
                  <a:txBody>
                    <a:bodyPr/>
                    <a:lstStyle/>
                    <a:p>
                      <a:r>
                        <a:rPr lang="tr-TR" dirty="0" smtClean="0"/>
                        <a:t>ÇAĞDAŞ TÜRK VE DÜNYA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YABANCI DİL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İKİNCİ YABANCI DİK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r>
                        <a:rPr lang="tr-TR" dirty="0" smtClean="0"/>
                        <a:t>SOSYOLOJİ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FELSEFE 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MANTIK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MATEMATİK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375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42918"/>
          </a:xfrm>
          <a:solidFill>
            <a:schemeClr val="tx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SOSYAL BİLİMLER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500090"/>
            <a:ext cx="9144000" cy="1500198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175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DERS</a:t>
            </a:r>
            <a:r>
              <a:rPr lang="en-GB" sz="4400" b="1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SEÇİMİNİN ÖNEMİ</a:t>
            </a:r>
            <a:endParaRPr lang="en-GB" sz="4400" b="1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00042"/>
            <a:ext cx="5929322" cy="63579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Ders</a:t>
            </a:r>
            <a:r>
              <a:rPr lang="tr-TR" sz="3600" dirty="0" smtClean="0">
                <a:solidFill>
                  <a:schemeClr val="accent4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600" dirty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seçimiyle </a:t>
            </a:r>
            <a:r>
              <a:rPr lang="tr-TR" sz="36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               ÖĞRENCİ   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Agency FB" pitchFamily="34" charset="0"/>
                <a:ea typeface="Lucida Sans Unicode" charset="0"/>
                <a:cs typeface="Lucida Sans Unicode" charset="0"/>
              </a:rPr>
              <a:t>G</a:t>
            </a:r>
            <a:r>
              <a:rPr lang="tr-TR" sz="3600" dirty="0" smtClean="0">
                <a:solidFill>
                  <a:schemeClr val="tx1"/>
                </a:solidFill>
                <a:latin typeface="Agency FB" pitchFamily="34" charset="0"/>
                <a:ea typeface="Lucida Sans Unicode" charset="0"/>
                <a:cs typeface="Lucida Sans Unicode" charset="0"/>
              </a:rPr>
              <a:t>ELECEĞİNİ  </a:t>
            </a:r>
            <a:r>
              <a:rPr lang="en-GB" sz="3600" dirty="0" smtClean="0">
                <a:solidFill>
                  <a:schemeClr val="tx1"/>
                </a:solidFill>
                <a:latin typeface="Agency FB" pitchFamily="34" charset="0"/>
                <a:ea typeface="Lucida Sans Unicode" charset="0"/>
                <a:cs typeface="Lucida Sans Unicode" charset="0"/>
              </a:rPr>
              <a:t> VE</a:t>
            </a:r>
            <a:r>
              <a:rPr lang="tr-TR" sz="3600" dirty="0" smtClean="0">
                <a:solidFill>
                  <a:schemeClr val="tx1"/>
                </a:solidFill>
                <a:latin typeface="Agency FB" pitchFamily="34" charset="0"/>
                <a:ea typeface="Lucida Sans Unicode" charset="0"/>
                <a:cs typeface="Lucida Sans Unicode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Agency FB" pitchFamily="34" charset="0"/>
                <a:ea typeface="Lucida Sans Unicode" charset="0"/>
                <a:cs typeface="Lucida Sans Unicode" charset="0"/>
              </a:rPr>
              <a:t>KARİYERİNİ </a:t>
            </a:r>
            <a:endParaRPr lang="tr-TR" sz="3600" dirty="0" smtClean="0">
              <a:solidFill>
                <a:schemeClr val="tx1"/>
              </a:solidFill>
              <a:latin typeface="Agency FB" pitchFamily="34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planlamada</a:t>
            </a:r>
            <a:endParaRPr lang="tr-TR" sz="3600" dirty="0" smtClean="0">
              <a:solidFill>
                <a:schemeClr val="tx1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             </a:t>
            </a:r>
            <a:r>
              <a:rPr lang="en-GB" sz="3600" dirty="0" smtClean="0">
                <a:solidFill>
                  <a:schemeClr val="tx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ilk </a:t>
            </a:r>
            <a:endParaRPr lang="tr-TR" sz="3600" dirty="0" smtClean="0">
              <a:solidFill>
                <a:srgbClr val="FF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               </a:t>
            </a:r>
            <a:r>
              <a:rPr lang="en-GB" sz="36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ADIMI</a:t>
            </a:r>
            <a:endParaRPr lang="en-GB" sz="3600" dirty="0">
              <a:solidFill>
                <a:srgbClr val="FF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6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ATMIŞ OLACAKTIR</a:t>
            </a:r>
            <a:endParaRPr lang="en-GB" sz="3600" dirty="0">
              <a:solidFill>
                <a:srgbClr val="FF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600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2050" name="Picture 2" descr="C:\Users\CASPER\Pictures\ersag-kariy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85860"/>
            <a:ext cx="3214678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8786875" cy="575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992"/>
                <a:gridCol w="1764792"/>
                <a:gridCol w="2643206"/>
                <a:gridCol w="1285885"/>
              </a:tblGrid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DERS ADI 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HAFTALIK DERS SAATİ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DERS ADI 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HAFTALIK DERS SAATİ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r>
                        <a:rPr lang="tr-TR" baseline="0" dirty="0" smtClean="0"/>
                        <a:t>  ANLTIM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DEMOKRASİ</a:t>
                      </a:r>
                      <a:r>
                        <a:rPr lang="tr-TR" baseline="0" dirty="0" smtClean="0"/>
                        <a:t> VE İNSAN HAKLARI</a:t>
                      </a:r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SEÇMELİ DİL</a:t>
                      </a:r>
                      <a:r>
                        <a:rPr lang="tr-TR" baseline="0" dirty="0" smtClean="0"/>
                        <a:t> ANLATIM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BİR YABANCI</a:t>
                      </a:r>
                      <a:r>
                        <a:rPr lang="tr-TR" baseline="0" dirty="0" smtClean="0"/>
                        <a:t> 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DİN K. VE AHLAK B.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SEÇMELİ TÜRK EDEBİYATI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RUSÇA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TÜRK EDEBİYATI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SEÇMELİ</a:t>
                      </a:r>
                      <a:r>
                        <a:rPr lang="tr-TR" baseline="0" dirty="0" smtClean="0"/>
                        <a:t> COĞRAFYA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FELSEFE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0451">
                <a:tc>
                  <a:txBody>
                    <a:bodyPr/>
                    <a:lstStyle/>
                    <a:p>
                      <a:r>
                        <a:rPr lang="tr-TR" dirty="0" smtClean="0"/>
                        <a:t>İNKLAP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42844" y="152400"/>
            <a:ext cx="9001156" cy="776270"/>
          </a:xfrm>
          <a:solidFill>
            <a:srgbClr val="7030A0"/>
          </a:solidFill>
        </p:spPr>
        <p:txBody>
          <a:bodyPr/>
          <a:lstStyle/>
          <a:p>
            <a:r>
              <a:rPr lang="tr-TR" dirty="0" smtClean="0"/>
              <a:t>DİL     ALANI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 t="39120" b="17587"/>
          <a:stretch>
            <a:fillRect/>
          </a:stretch>
        </p:blipFill>
        <p:spPr bwMode="auto">
          <a:xfrm>
            <a:off x="5435600" y="4832350"/>
            <a:ext cx="3132138" cy="202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1625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600" b="1" dirty="0" smtClean="0">
                <a:solidFill>
                  <a:schemeClr val="tx2">
                    <a:lumMod val="50000"/>
                  </a:schemeClr>
                </a:solidFill>
                <a:ea typeface="Lucida Sans Unicode" charset="0"/>
                <a:cs typeface="Lucida Sans Unicode" charset="0"/>
              </a:rPr>
              <a:t>TYT-AYT ‘DE</a:t>
            </a:r>
            <a:r>
              <a:rPr lang="en-GB" sz="2600" b="1" dirty="0" smtClean="0">
                <a:solidFill>
                  <a:schemeClr val="tx2">
                    <a:lumMod val="50000"/>
                  </a:schemeClr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600" b="1" dirty="0">
                <a:solidFill>
                  <a:schemeClr val="tx2">
                    <a:lumMod val="50000"/>
                  </a:schemeClr>
                </a:solidFill>
                <a:ea typeface="Lucida Sans Unicode" charset="0"/>
                <a:cs typeface="Lucida Sans Unicode" charset="0"/>
              </a:rPr>
              <a:t>YÜKSEK BAŞARI İÇİN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850" y="1500174"/>
            <a:ext cx="3600450" cy="4233876"/>
          </a:xfrm>
          <a:prstGeom prst="rect">
            <a:avLst/>
          </a:prstGeom>
          <a:gradFill rotWithShape="0">
            <a:gsLst>
              <a:gs pos="0">
                <a:srgbClr val="FF99CC"/>
              </a:gs>
              <a:gs pos="50000">
                <a:srgbClr val="FEFEFE"/>
              </a:gs>
              <a:gs pos="100000">
                <a:srgbClr val="FF99CC"/>
              </a:gs>
            </a:gsLst>
            <a:lin ang="5400000" scaled="1"/>
          </a:gradFill>
          <a:ln w="9360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DOĞRU BİR </a:t>
            </a:r>
            <a:r>
              <a:rPr lang="tr-TR" b="1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DERS</a:t>
            </a:r>
            <a:r>
              <a:rPr lang="en-GB" b="1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SEÇİMİ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+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OKUL BAŞARISI (OBP)</a:t>
            </a:r>
            <a:r>
              <a:rPr lang="ar-SA" b="1" dirty="0">
                <a:solidFill>
                  <a:srgbClr val="000000"/>
                </a:solidFill>
                <a:cs typeface="Arial" charset="0"/>
              </a:rPr>
              <a:t>‏</a:t>
            </a:r>
            <a:endParaRPr lang="en-GB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+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İYİ BİR HAZIRLIK SÜRECİ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+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İYİ BİR SINAV SONUCU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</a:t>
            </a:r>
            <a:r>
              <a:rPr lang="tr-TR" b="1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TYT-AYT</a:t>
            </a:r>
            <a:r>
              <a:rPr lang="en-GB" b="1" dirty="0" smtClean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b="1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HAM PUAN )</a:t>
            </a:r>
            <a:r>
              <a:rPr lang="ar-SA" b="1" dirty="0">
                <a:solidFill>
                  <a:srgbClr val="000000"/>
                </a:solidFill>
                <a:cs typeface="Arial" charset="0"/>
              </a:rPr>
              <a:t>‏</a:t>
            </a:r>
            <a:endParaRPr lang="en-GB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t="7869"/>
          <a:stretch>
            <a:fillRect/>
          </a:stretch>
        </p:blipFill>
        <p:spPr bwMode="auto">
          <a:xfrm>
            <a:off x="4716463" y="981075"/>
            <a:ext cx="4248150" cy="3913188"/>
          </a:xfrm>
          <a:prstGeom prst="rect">
            <a:avLst/>
          </a:prstGeom>
          <a:noFill/>
          <a:ln w="190440">
            <a:solidFill>
              <a:srgbClr val="9933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41338" y="1557338"/>
            <a:ext cx="3754437" cy="46037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EFEFE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3399"/>
              </a:buClr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rgbClr val="333399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 </a:t>
            </a:r>
            <a:r>
              <a:rPr lang="en-GB" sz="2400" b="1" dirty="0">
                <a:solidFill>
                  <a:srgbClr val="333399"/>
                </a:solidFill>
                <a:cs typeface="Arial" charset="0"/>
              </a:rPr>
              <a:t>FEN BİLİMLERİ</a:t>
            </a:r>
            <a:r>
              <a:rPr lang="en-GB" sz="2400" b="1" dirty="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 ALANI</a:t>
            </a:r>
            <a:r>
              <a:rPr lang="en-GB" sz="2400" dirty="0">
                <a:solidFill>
                  <a:srgbClr val="333399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2060575"/>
            <a:ext cx="4537075" cy="2921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EFEFE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813"/>
              </a:spcBef>
              <a:buClr>
                <a:srgbClr val="3333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dirty="0" err="1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Biyoloji</a:t>
            </a:r>
            <a:r>
              <a:rPr lang="en-GB" sz="1300" dirty="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 – </a:t>
            </a:r>
            <a:r>
              <a:rPr lang="en-GB" sz="1300" dirty="0" err="1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Fizik</a:t>
            </a:r>
            <a:r>
              <a:rPr lang="en-GB" sz="1300" dirty="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 – </a:t>
            </a:r>
            <a:r>
              <a:rPr lang="en-GB" sz="1300" dirty="0" err="1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Kimya</a:t>
            </a:r>
            <a:r>
              <a:rPr lang="en-GB" sz="1300" dirty="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 - </a:t>
            </a:r>
            <a:r>
              <a:rPr lang="en-GB" sz="1300" dirty="0" err="1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Matematik</a:t>
            </a:r>
            <a:endParaRPr lang="en-GB" sz="1300" dirty="0">
              <a:solidFill>
                <a:srgbClr val="333399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357688" y="2924175"/>
            <a:ext cx="4352925" cy="460375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50000">
                <a:srgbClr val="FEFEFE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3399"/>
              </a:buClr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333399"/>
                </a:solidFill>
                <a:latin typeface="Comic Sans MS" pitchFamily="64" charset="0"/>
                <a:cs typeface="Arial" charset="0"/>
              </a:rPr>
              <a:t> </a:t>
            </a:r>
            <a:r>
              <a:rPr lang="en-GB" sz="2400" b="1">
                <a:solidFill>
                  <a:srgbClr val="333399"/>
                </a:solidFill>
                <a:cs typeface="Arial" charset="0"/>
              </a:rPr>
              <a:t>SOSYAL BİLİMLER ALANI</a:t>
            </a:r>
            <a:r>
              <a:rPr lang="en-GB" sz="2400" b="1">
                <a:solidFill>
                  <a:srgbClr val="333399"/>
                </a:solidFill>
                <a:latin typeface="Comic Sans MS" pitchFamily="64" charset="0"/>
                <a:cs typeface="Arial" charset="0"/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84663" y="3429000"/>
            <a:ext cx="4606925" cy="292100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50000">
                <a:srgbClr val="FEFEFE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813"/>
              </a:spcBef>
              <a:buClr>
                <a:srgbClr val="3333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Türk Dili ve  Edeb.-Dil ve Anlatım – Tarih - Coğrafya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5288" y="4076700"/>
            <a:ext cx="4897437" cy="4603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FEFEFE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3399"/>
              </a:buClr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333399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 </a:t>
            </a:r>
            <a:r>
              <a:rPr lang="en-GB" sz="2400" b="1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TÜRKÇE MATEMATİK ALANI</a:t>
            </a:r>
            <a:r>
              <a:rPr lang="en-GB" sz="2400">
                <a:solidFill>
                  <a:srgbClr val="333399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0825" y="4581525"/>
            <a:ext cx="5184775" cy="2921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rgbClr val="FEFEFE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813"/>
              </a:spcBef>
              <a:buClr>
                <a:srgbClr val="333399"/>
              </a:buClr>
              <a:buFont typeface="Comic Sans MS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333399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              </a:t>
            </a:r>
            <a:r>
              <a:rPr lang="en-GB" sz="130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Türk Dili ve Edeb. - Dil ve Anlatım  –  Matematik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91075" y="5300663"/>
            <a:ext cx="3540125" cy="460375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FEFEFE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333399"/>
              </a:buClr>
              <a:buFont typeface="Comic Sans MS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333399"/>
                </a:solidFill>
                <a:latin typeface="Comic Sans MS" pitchFamily="64" charset="0"/>
                <a:cs typeface="Arial" charset="0"/>
              </a:rPr>
              <a:t> </a:t>
            </a:r>
            <a:r>
              <a:rPr lang="en-GB" sz="2400" b="1">
                <a:solidFill>
                  <a:srgbClr val="333399"/>
                </a:solidFill>
                <a:cs typeface="Arial" charset="0"/>
              </a:rPr>
              <a:t>YABANCI DİL ALANI</a:t>
            </a:r>
            <a:r>
              <a:rPr lang="en-GB" sz="2400" b="1">
                <a:solidFill>
                  <a:srgbClr val="333399"/>
                </a:solidFill>
                <a:latin typeface="Comic Sans MS" pitchFamily="64" charset="0"/>
                <a:cs typeface="Arial" charset="0"/>
              </a:rPr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427538" y="5805488"/>
            <a:ext cx="4537075" cy="2921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FEFEFE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813"/>
              </a:spcBef>
              <a:buClr>
                <a:srgbClr val="3333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333399"/>
                </a:solidFill>
                <a:ea typeface="Lucida Sans Unicode" charset="0"/>
                <a:cs typeface="Lucida Sans Unicode" charset="0"/>
              </a:rPr>
              <a:t>Türk Dili ve Edeb.- Dil ve Anlatım –  Yabancı Dil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Lucida Sans Unicode" charset="0"/>
                <a:cs typeface="Lucida Sans Unicode" charset="0"/>
              </a:rPr>
              <a:t>Lise Alanları ve Alan Dersleri…</a:t>
            </a:r>
          </a:p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9287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r-TR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SAYISAL PUAN MESLEKLERİ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71546"/>
            <a:ext cx="4357718" cy="5632467"/>
          </a:xfrm>
          <a:solidFill>
            <a:srgbClr val="6C0E1B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Aktüerya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Aktüerya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Bilimleri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Astronomi ve Uzay Bilimleri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Balıkçılık Teknolojisi Müh.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Beslenme ve Diyetetik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Bilgisayar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Bilgisayar Mühendisliği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Bilgisayar Öğretmenliği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Bilgisayar Sistemleri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Öğrt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defRPr/>
            </a:pP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Tekn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ve Bilişim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Sist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Bilgisayar ve Kontrol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Öğr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Bilgisayar ve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Öğr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Tek.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Öğrt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Bilişim Sistemleri Müh.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Bilişim Sistemleri ve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Tekn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Biyokimya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Biyoloji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0628" y="1071546"/>
            <a:ext cx="3714776" cy="578645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Biyoloji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Biyomedikal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Biyomühendislik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Çevre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Deniz Teknolojisi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Deniz Ulaştırma İşletme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Deri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Diş Hekimliği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Ebelik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Eczacılık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Elektrik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Elektrik-Elektronik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Elektronik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Elekt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ve Haberleşme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Endüstri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Endüstri Ürünleri Tasarımı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Endüstriyel Tasarım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00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0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0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0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0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0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0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0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00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00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00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00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00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00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00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0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r-TR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SAYISAL PUAN MESLEKLERİ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214422"/>
            <a:ext cx="4753004" cy="5643578"/>
          </a:xfrm>
          <a:solidFill>
            <a:srgbClr val="6C0E1B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Enformasyon Teknolojileri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Fen Bilgisi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Finans Matematiği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Fizik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Fizik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Fizik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Fizik Tedavi ve Rehabilitasyon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Gemi İnşaatı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Gemi Makineleri İşletme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Gıda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Güverte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Havacılık Elektrik ve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Elekt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Havacılık ve Uzay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Hemşirelik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Hemşirelik ve Sağlık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Hiz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Hidrojeoloji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İç Mimarlık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İlköğr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Mat.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Öğrt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8" y="1219200"/>
            <a:ext cx="3633782" cy="56388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İmalat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İnşaat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İstatistik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İstatistik ve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Bilimleri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İşletme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Jeodezi ve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Fot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Jeofizik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Jeoloji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Kimya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Kimya- Biyoloji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Kimya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Kimya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Kontrol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Maden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Makine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Malzeme bilimi ve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Matematik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1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1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1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1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1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10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10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10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10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10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10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10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1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7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7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71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1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1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71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1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71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1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71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710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710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 animBg="1"/>
      <p:bldP spid="47104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67800" cy="7620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r-TR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SAYISAL PUAN MESLEKLERİ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249362"/>
            <a:ext cx="3571900" cy="5608637"/>
          </a:xfrm>
          <a:solidFill>
            <a:srgbClr val="6C0E1B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Matematik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Matematik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Matematik-Bilgisayar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Mekatronik</a:t>
            </a: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Metalurji</a:t>
            </a: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ve Malzeme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Meteoroloji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Mimarlık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Moleküler Biyoloji ve Genetik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Müh. ve Doğa Bilimleri </a:t>
            </a:r>
            <a:r>
              <a:rPr lang="tr-TR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Prog</a:t>
            </a: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Nükleer Enerji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Orman Endüstrisi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Orman Mühendisliği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Petrol ve Doğalgaz Müh.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Peyzaj Mimarlığı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Sağlık Memurluğu</a:t>
            </a:r>
          </a:p>
          <a:p>
            <a:pPr>
              <a:lnSpc>
                <a:spcPct val="90000"/>
              </a:lnSpc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Seramik Mühendisliği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285860"/>
            <a:ext cx="3810000" cy="535785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Sistem Mühendisliği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Su Ürünleri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Şehir ve Bölge Planlama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Tekstil Mühendisliği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Telekomünikasyon Müh.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Tıp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Tütün Eksperliği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Uçak Elektrik-Elektronik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Uçak Gövde-Motor Bakım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Uçak Gövde-Motor 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Uçak Mühendisliği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Uzay Mühendisliği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Üretim Mühendisliği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Veterinerlik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Ziraat Mühendisliği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2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2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2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2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2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2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2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2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2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2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2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2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2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2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2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2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2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2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2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2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2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2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20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20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720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72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72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72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72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72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nimBg="1"/>
      <p:bldP spid="472068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472518" cy="722312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tr-T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 PUAN MESLEKLERİ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142985"/>
            <a:ext cx="4524404" cy="5715016"/>
          </a:xfrm>
          <a:solidFill>
            <a:srgbClr val="36042B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Antropoloji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Avrupa Birliği İlişkileri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Bankacılık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Bankacılık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Finans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Bilgi ve Belge yönetimi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Çalışma Eko.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Endüstri İl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şkileri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Çocuk Gelişimi ve Eğitimi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Denizcilik İşletmeleri Yönetimi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Ekonometri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Ekonomi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Ekonomi ve finans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Ekonomi-Yönetim Bil.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Prog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Enformatik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Ev Ekonomisi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Felsefe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071546"/>
            <a:ext cx="3810000" cy="5786454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Felsefe Grubu Öğretmenliği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Hukuk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İç Mimarlık ve Çevre Tasarımı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İktisat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İşletme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İşletme Bilgi Yönetimi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Kamu Yönetimi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Konaklama İşletmeciliği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Küresel ve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Uluslarrası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İl.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Maliye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Moda ve Tasarımı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Muhasebe Bilgi Sistemleri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Muhasebe ve Finansal yönetim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Okul Öncesi Öğretmenliği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Peyzaj Mim.ve kentsel tasarım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9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9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9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9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9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9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9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9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9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9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9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9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9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9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9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9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9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9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9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9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92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92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92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92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92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92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79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79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79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 animBg="1"/>
      <p:bldP spid="47923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686800" cy="711222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tr-TR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 PUAN MESLEKLERİ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219200"/>
            <a:ext cx="4429156" cy="5354638"/>
          </a:xfrm>
          <a:solidFill>
            <a:srgbClr val="36042B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Psikoloji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Reklamcılık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Rehberlik ve Psikolojik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Danş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Sağlık İdaresi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Sağlık Kurumları İşletmeciliği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Sanat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Sosyal Bilimler Programları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Sermaye Piyasası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Seyahat İşletmeciliği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Seyahat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ş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l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 ve Turizm Rehberliği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Sınıf Öğretmenliği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Sigortacılık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Sigortacılık ve risk yönetimi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Sivil Hava Ulaştırma İşletmeciliği</a:t>
            </a: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Siyaset Bilimi 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Siyaset Bilimi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Kamu Yön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defRPr/>
            </a:pPr>
            <a:endParaRPr lang="tr-TR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219200"/>
            <a:ext cx="3810000" cy="5424510"/>
          </a:xfrm>
          <a:solidFill>
            <a:schemeClr val="bg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Siyaset Bilimi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luslararası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Sosyal Hizmetler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Sosyoloji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Turizm İşletmeciliği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Turizm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İşl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Otelcilik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Turizm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Otel İşletmeciliği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Turizm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Otelcilik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Ulaştırma ve Lojistik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Uluslararası Finans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Uluslararası İl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şkiler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Uluslararası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İ. ve Avrupa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Birl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Uluslararası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Loj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Taşımacılık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Uluslararası Ticaret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Uluslararası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tic.ve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finansman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Uluslararası Tic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İşl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Üstün zekalılar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Yönetim Bilişim Sistemleri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0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0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0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0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0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0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0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0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0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0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0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0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0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0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02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02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0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0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8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80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80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80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80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0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0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80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0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80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80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802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802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 animBg="1"/>
      <p:bldP spid="480260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56" cy="9144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tr-TR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SÖZEL PUAN MESLEKLERİ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984250"/>
            <a:ext cx="4203731" cy="57292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Arkeoloji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Arkeoloji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Sanat Tar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ihi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Bası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n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Y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ayı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n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Coğrafya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Coğrafya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Çağdaş Türk Lehçeleri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Gazetecilik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Geleneksel Türk El Sanatları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Görme Engelliler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Öğr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Halkbilimi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Halkla İlişkiler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Halkla İliş. ve Reklamcılık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Halkla İlişkiler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Tanıtım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Hititoloji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İlahiyat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İletişim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İletişim sanatları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İletişim tasarımı</a:t>
            </a:r>
          </a:p>
          <a:p>
            <a:pPr>
              <a:lnSpc>
                <a:spcPct val="90000"/>
              </a:lnSpc>
              <a:defRPr/>
            </a:pPr>
            <a:endParaRPr lang="tr-TR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990600"/>
            <a:ext cx="3810000" cy="5638800"/>
          </a:xfrm>
          <a:solidFill>
            <a:schemeClr val="accent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İlköğretim Din Kültürü ve Ahlak Bilgisi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İşitme Engelliler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Medya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İletişim Sistemleri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Radyo, Televizyon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Sinema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Reklamcılık ve Halkla İlişkiler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Sanat Tarihi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Seramik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Sinema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Televizyon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Sosyal Bilgiler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Sümeroloji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Tarih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Tarih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Televizyon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azeteciliği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Türk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Türk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 </a:t>
            </a: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Öğr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Türk Halk Bilimi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Türkçe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Zihin Engelliler Öğretmenliği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7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7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7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7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7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7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7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7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74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74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74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74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74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74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74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74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74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74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87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8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87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8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87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87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87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874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874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874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4874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animBg="1"/>
      <p:bldP spid="48742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04775"/>
            <a:ext cx="8501122" cy="8858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tr-TR" sz="3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DİL  PUAN MESLEKLERİ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066800"/>
            <a:ext cx="4457728" cy="54864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Alman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Almanca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Amerikan Kültürü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Arap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Arapça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Bulgar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Çağdaş Yunan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Çin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Dil Bilimi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Eski Yunan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Fars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Fransız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Fransızca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Hindoloji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Hungaroloji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İngiliz Dil Bilimi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066800"/>
            <a:ext cx="3810000" cy="5486400"/>
          </a:xfrm>
          <a:solidFill>
            <a:schemeClr val="accent4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İngiliz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İngilizce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İngilizce Öğretmenliği (AÖF)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İspanyol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İtalyan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Japon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Japonca Öğretmenliği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Karşılaştırmalı Edebiyat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Kore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Latin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Leh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Mütercim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-T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ercümanlık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Rus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Sinoloji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Turist Rehberliği</a:t>
            </a:r>
            <a:endParaRPr lang="tr-TR" sz="18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Turi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zm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ve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Rehberli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k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Urdu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</a:p>
          <a:p>
            <a:pPr>
              <a:lnSpc>
                <a:spcPct val="90000"/>
              </a:lnSpc>
              <a:defRPr/>
            </a:pP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Yunan Dili 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</a:t>
            </a:r>
            <a:r>
              <a:rPr lang="tr-TR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e Edebiyatı</a:t>
            </a:r>
            <a:endParaRPr lang="tr-TR" sz="16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56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5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5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5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5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5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5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5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5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956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5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5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5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5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5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95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95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95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956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95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56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956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956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956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956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956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956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 animBg="1"/>
      <p:bldP spid="49562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800" b="1" i="1" dirty="0" smtClean="0">
                <a:solidFill>
                  <a:srgbClr val="FF0000"/>
                </a:solidFill>
              </a:rPr>
              <a:t>KARİYER PLANLAMASI</a:t>
            </a:r>
            <a:endParaRPr lang="tr-TR" sz="4800" b="1" i="1" dirty="0">
              <a:solidFill>
                <a:srgbClr val="FF000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323528" y="2996952"/>
            <a:ext cx="7344816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1241732" y="4552550"/>
            <a:ext cx="484632" cy="1036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14282" y="5500702"/>
            <a:ext cx="27146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6C0E1B"/>
                </a:solidFill>
              </a:rPr>
              <a:t>TYT-AYT</a:t>
            </a:r>
            <a:endParaRPr lang="tr-TR" sz="3200" b="1" dirty="0"/>
          </a:p>
        </p:txBody>
      </p:sp>
      <p:sp>
        <p:nvSpPr>
          <p:cNvPr id="11" name="Yukarı Ok 10"/>
          <p:cNvSpPr/>
          <p:nvPr/>
        </p:nvSpPr>
        <p:spPr>
          <a:xfrm>
            <a:off x="3347864" y="2507748"/>
            <a:ext cx="64807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kış Çizelgesi: İşlem 11"/>
          <p:cNvSpPr/>
          <p:nvPr/>
        </p:nvSpPr>
        <p:spPr>
          <a:xfrm>
            <a:off x="2398448" y="1772816"/>
            <a:ext cx="2677608" cy="7349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DERS-ALAN SEÇİMİ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3" name="Aşağı Ok 12"/>
          <p:cNvSpPr/>
          <p:nvPr/>
        </p:nvSpPr>
        <p:spPr>
          <a:xfrm>
            <a:off x="5382879" y="45239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929058" y="5589240"/>
            <a:ext cx="37147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36042B"/>
                </a:solidFill>
              </a:rPr>
              <a:t>MESLEK SEÇİMİ</a:t>
            </a:r>
          </a:p>
          <a:p>
            <a:pPr algn="ctr"/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</a:rPr>
              <a:t>ÜNİVERSİTE SEÇİMİ</a:t>
            </a:r>
            <a:endParaRPr lang="tr-T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7668344" y="3547864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6C0E1B"/>
                </a:solidFill>
              </a:rPr>
              <a:t>İŞ YAŞAMI </a:t>
            </a:r>
            <a:endParaRPr lang="tr-TR" sz="2400" b="1" dirty="0">
              <a:solidFill>
                <a:srgbClr val="6C0E1B"/>
              </a:solidFill>
            </a:endParaRPr>
          </a:p>
        </p:txBody>
      </p:sp>
      <p:pic>
        <p:nvPicPr>
          <p:cNvPr id="2051" name="Picture 3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11" y="136795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Özel yetenek sınavı ile alan bölümler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302854" cy="6072206"/>
          </a:xfrm>
          <a:solidFill>
            <a:srgbClr val="36042B"/>
          </a:solidFill>
        </p:spPr>
        <p:txBody>
          <a:bodyPr>
            <a:no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Aksesuar tasarım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Bale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Baskı sanatları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Caz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Çizgi film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Dans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El sanatlar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Fotoğraf ve video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Grafik tasarımı 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Kompozisyon (bestecilik)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Nefesli çalgılar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Opera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Moda tasarımı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Mutfak  sanatları ve yönetimi 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Resim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Resim öğretmenliği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Seramik ve cam</a:t>
            </a:r>
          </a:p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Spor bilimleri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59936" cy="5857916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Tekstil</a:t>
            </a:r>
          </a:p>
          <a:p>
            <a:r>
              <a:rPr lang="tr-TR" dirty="0" smtClean="0"/>
              <a:t>Türk musikisi</a:t>
            </a:r>
          </a:p>
          <a:p>
            <a:r>
              <a:rPr lang="tr-TR" dirty="0" smtClean="0"/>
              <a:t>Tiyatro</a:t>
            </a:r>
          </a:p>
          <a:p>
            <a:r>
              <a:rPr lang="tr-TR" dirty="0" smtClean="0"/>
              <a:t>Üflemeli ve vurmalı çalgılar</a:t>
            </a:r>
          </a:p>
          <a:p>
            <a:r>
              <a:rPr lang="tr-TR" dirty="0" smtClean="0"/>
              <a:t>Trompet </a:t>
            </a:r>
          </a:p>
          <a:p>
            <a:r>
              <a:rPr lang="tr-TR" dirty="0" smtClean="0"/>
              <a:t>Spor yöneticiliği</a:t>
            </a:r>
          </a:p>
          <a:p>
            <a:r>
              <a:rPr lang="tr-TR" dirty="0" smtClean="0"/>
              <a:t>Beden eğitimi öğretmenliği</a:t>
            </a:r>
          </a:p>
          <a:p>
            <a:r>
              <a:rPr lang="tr-TR" dirty="0" err="1" smtClean="0"/>
              <a:t>Sanattasarımı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Tezbih</a:t>
            </a:r>
            <a:r>
              <a:rPr lang="tr-TR" dirty="0" smtClean="0"/>
              <a:t> (süsleme)</a:t>
            </a:r>
          </a:p>
          <a:p>
            <a:r>
              <a:rPr lang="tr-TR" dirty="0" smtClean="0"/>
              <a:t>Tuba</a:t>
            </a:r>
          </a:p>
          <a:p>
            <a:r>
              <a:rPr lang="tr-TR" dirty="0" smtClean="0"/>
              <a:t>Türk halk oyunları</a:t>
            </a:r>
          </a:p>
          <a:p>
            <a:r>
              <a:rPr lang="tr-TR" dirty="0" smtClean="0"/>
              <a:t>Saksafon </a:t>
            </a:r>
          </a:p>
          <a:p>
            <a:r>
              <a:rPr lang="tr-TR" dirty="0" smtClean="0"/>
              <a:t>Viyola</a:t>
            </a:r>
          </a:p>
          <a:p>
            <a:r>
              <a:rPr lang="tr-TR" dirty="0" smtClean="0"/>
              <a:t>Viyolonsel</a:t>
            </a:r>
          </a:p>
          <a:p>
            <a:r>
              <a:rPr lang="tr-TR" dirty="0" smtClean="0"/>
              <a:t>Yaylı çalgılar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214283" y="1"/>
            <a:ext cx="8929717" cy="20002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62"/>
              </a:avLst>
            </a:prstTxWarp>
          </a:bodyPr>
          <a:lstStyle/>
          <a:p>
            <a:pPr algn="ctr"/>
            <a:r>
              <a:rPr lang="tr-TR" sz="3600" kern="10" dirty="0">
                <a:ln w="12600">
                  <a:solidFill>
                    <a:srgbClr val="969696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Georgia"/>
              </a:rPr>
              <a:t>Bu nedenle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214554"/>
            <a:ext cx="9144000" cy="2078046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ÖĞRENCİ YÖNELMEK İSTEDİĞİ MESLEĞE UYGUN </a:t>
            </a:r>
            <a:r>
              <a:rPr lang="tr-TR" b="1" dirty="0" smtClean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DERS </a:t>
            </a:r>
            <a:r>
              <a:rPr lang="en-GB" b="1" dirty="0" smtClean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SEÇİMİ </a:t>
            </a:r>
            <a:r>
              <a:rPr lang="en-GB" b="1" dirty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YAPMALIDIR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 t="58960"/>
          <a:stretch>
            <a:fillRect/>
          </a:stretch>
        </p:blipFill>
        <p:spPr bwMode="auto">
          <a:xfrm>
            <a:off x="0" y="4359275"/>
            <a:ext cx="9144000" cy="249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 b="14136"/>
          <a:stretch>
            <a:fillRect/>
          </a:stretch>
        </p:blipFill>
        <p:spPr bwMode="auto">
          <a:xfrm>
            <a:off x="2881313" y="1187450"/>
            <a:ext cx="3417887" cy="1954213"/>
          </a:xfrm>
          <a:prstGeom prst="rect">
            <a:avLst/>
          </a:prstGeom>
          <a:noFill/>
          <a:ln w="10152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 b="14131"/>
          <a:stretch>
            <a:fillRect/>
          </a:stretch>
        </p:blipFill>
        <p:spPr bwMode="auto">
          <a:xfrm>
            <a:off x="6156325" y="1844675"/>
            <a:ext cx="2881313" cy="1649413"/>
          </a:xfrm>
          <a:prstGeom prst="rect">
            <a:avLst/>
          </a:prstGeom>
          <a:noFill/>
          <a:ln w="76320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14546" y="3644900"/>
            <a:ext cx="6821504" cy="3095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990099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5400" b="1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11</a:t>
            </a:r>
            <a:r>
              <a:rPr lang="tr-TR" sz="3600" b="1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 SINIFIN İLK  HAFTALARI VEYA </a:t>
            </a:r>
          </a:p>
          <a:p>
            <a:pPr>
              <a:lnSpc>
                <a:spcPct val="100000"/>
              </a:lnSpc>
              <a:buClr>
                <a:srgbClr val="990099"/>
              </a:buClr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4400" b="1" dirty="0" smtClean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12 </a:t>
            </a:r>
            <a:r>
              <a:rPr lang="tr-TR" sz="3600" b="1" dirty="0" smtClean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SINIFIN İLK HAFTALARI DERS DEĞİŞTİREBİLİRLER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92275" y="188913"/>
            <a:ext cx="30241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19250" y="34925"/>
            <a:ext cx="18415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1625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600" b="1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Ders</a:t>
            </a:r>
            <a:r>
              <a:rPr lang="en-GB" sz="2600" b="1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600" b="1" dirty="0" err="1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Değiş</a:t>
            </a:r>
            <a:r>
              <a:rPr lang="tr-TR" sz="2600" b="1" dirty="0" err="1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ikliği</a:t>
            </a:r>
            <a:r>
              <a:rPr lang="tr-TR" sz="2600" b="1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600" b="1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600" b="1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İsteyenler</a:t>
            </a:r>
            <a:endParaRPr lang="en-GB" sz="2600" b="1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 b="14131"/>
          <a:stretch>
            <a:fillRect/>
          </a:stretch>
        </p:blipFill>
        <p:spPr bwMode="auto">
          <a:xfrm>
            <a:off x="179388" y="1196975"/>
            <a:ext cx="3201987" cy="1831975"/>
          </a:xfrm>
          <a:prstGeom prst="rect">
            <a:avLst/>
          </a:prstGeom>
          <a:noFill/>
          <a:ln w="101520">
            <a:solidFill>
              <a:srgbClr val="800080"/>
            </a:solidFill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/>
          <a:srcRect b="8586"/>
          <a:stretch>
            <a:fillRect/>
          </a:stretch>
        </p:blipFill>
        <p:spPr bwMode="auto">
          <a:xfrm>
            <a:off x="107950" y="3644900"/>
            <a:ext cx="1970088" cy="2563813"/>
          </a:xfrm>
          <a:prstGeom prst="rect">
            <a:avLst/>
          </a:prstGeom>
          <a:noFill/>
          <a:ln w="101520">
            <a:solidFill>
              <a:srgbClr val="FF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 t="4810"/>
          <a:stretch>
            <a:fillRect/>
          </a:stretch>
        </p:blipFill>
        <p:spPr bwMode="auto">
          <a:xfrm>
            <a:off x="6835775" y="30163"/>
            <a:ext cx="2308225" cy="325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11638" y="3284538"/>
            <a:ext cx="4932362" cy="1412875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spcBef>
                <a:spcPts val="2000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92D050"/>
                </a:solidFill>
                <a:ea typeface="Lucida Sans Unicode" charset="0"/>
                <a:cs typeface="Lucida Sans Unicode" charset="0"/>
              </a:rPr>
              <a:t>HANGİ </a:t>
            </a:r>
            <a:r>
              <a:rPr lang="tr-TR" sz="3200" b="1" dirty="0" smtClean="0">
                <a:solidFill>
                  <a:srgbClr val="92D050"/>
                </a:solidFill>
                <a:ea typeface="Lucida Sans Unicode" charset="0"/>
                <a:cs typeface="Lucida Sans Unicode" charset="0"/>
              </a:rPr>
              <a:t>DERS</a:t>
            </a:r>
            <a:r>
              <a:rPr lang="en-GB" sz="3200" b="1" dirty="0" smtClean="0">
                <a:solidFill>
                  <a:srgbClr val="92D050"/>
                </a:solidFill>
                <a:ea typeface="Lucida Sans Unicode" charset="0"/>
                <a:cs typeface="Lucida Sans Unicode" charset="0"/>
              </a:rPr>
              <a:t> </a:t>
            </a:r>
            <a:endParaRPr lang="en-GB" sz="3200" b="1" dirty="0">
              <a:solidFill>
                <a:srgbClr val="92D050"/>
              </a:solidFill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spcBef>
                <a:spcPts val="2188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HANGİ BÖLÜM</a:t>
            </a:r>
            <a:r>
              <a:rPr lang="en-GB" sz="35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?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l="13387" r="15160" b="8754"/>
          <a:stretch>
            <a:fillRect/>
          </a:stretch>
        </p:blipFill>
        <p:spPr bwMode="auto">
          <a:xfrm>
            <a:off x="34925" y="0"/>
            <a:ext cx="40322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tr-TR" sz="3600" dirty="0" smtClean="0"/>
          </a:p>
          <a:p>
            <a:pPr lvl="1"/>
            <a:r>
              <a:rPr lang="tr-TR" sz="2400" b="1" dirty="0" smtClean="0">
                <a:solidFill>
                  <a:srgbClr val="6C0E1B"/>
                </a:solidFill>
              </a:rPr>
              <a:t>Sayılarla çalışmayı ve hesaplamayı çok sever.</a:t>
            </a:r>
          </a:p>
          <a:p>
            <a:pPr lvl="1"/>
            <a:endParaRPr lang="tr-TR" sz="3600" b="1" dirty="0" smtClean="0">
              <a:solidFill>
                <a:srgbClr val="6C0E1B"/>
              </a:solidFill>
            </a:endParaRPr>
          </a:p>
          <a:p>
            <a:pPr lvl="1"/>
            <a:r>
              <a:rPr lang="tr-TR" sz="2400" b="1" dirty="0" smtClean="0">
                <a:solidFill>
                  <a:srgbClr val="6C0E1B"/>
                </a:solidFill>
              </a:rPr>
              <a:t>Nesneleri kategoriye ayırmayı veya olayları belli bir</a:t>
            </a:r>
          </a:p>
          <a:p>
            <a:pPr lvl="1"/>
            <a:r>
              <a:rPr lang="tr-TR" sz="2400" b="1" dirty="0" smtClean="0">
                <a:solidFill>
                  <a:srgbClr val="6C0E1B"/>
                </a:solidFill>
              </a:rPr>
              <a:t>mantıksal ilişki içinde düzenlemeyi çok sever.</a:t>
            </a:r>
          </a:p>
          <a:p>
            <a:pPr lvl="1"/>
            <a:endParaRPr lang="tr-TR" sz="3600" b="1" dirty="0" smtClean="0">
              <a:solidFill>
                <a:srgbClr val="6C0E1B"/>
              </a:solidFill>
            </a:endParaRPr>
          </a:p>
          <a:p>
            <a:pPr lvl="1"/>
            <a:r>
              <a:rPr lang="tr-TR" sz="2400" b="1" dirty="0" smtClean="0">
                <a:solidFill>
                  <a:srgbClr val="6C0E1B"/>
                </a:solidFill>
              </a:rPr>
              <a:t>Matematik,  fizik, kimya dersini çok sever.</a:t>
            </a:r>
          </a:p>
          <a:p>
            <a:pPr lvl="1"/>
            <a:endParaRPr lang="tr-TR" sz="3600" b="1" dirty="0" smtClean="0">
              <a:solidFill>
                <a:srgbClr val="6C0E1B"/>
              </a:solidFill>
            </a:endParaRPr>
          </a:p>
          <a:p>
            <a:pPr lvl="1"/>
            <a:r>
              <a:rPr lang="tr-TR" sz="2400" b="1" dirty="0" smtClean="0">
                <a:solidFill>
                  <a:srgbClr val="6C0E1B"/>
                </a:solidFill>
              </a:rPr>
              <a:t>Deney yapmayı ve yeni şeyler yapmayı çok sever.</a:t>
            </a:r>
            <a:endParaRPr lang="tr-TR" sz="3600" b="1" dirty="0" smtClean="0">
              <a:solidFill>
                <a:srgbClr val="6C0E1B"/>
              </a:solidFill>
            </a:endParaRP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Fen Bilimleri Alanında güçlü olan öğrencinin özellikleri neler olabilir?</a:t>
            </a:r>
            <a:endParaRPr lang="tr-TR" sz="54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285992"/>
            <a:ext cx="8786842" cy="381000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2"/>
            <a:r>
              <a:rPr lang="tr-TR" sz="2400" dirty="0" smtClean="0"/>
              <a:t>İsimler, yerler ve tarihler hakkında iyi bir hafızaya sahiptir.</a:t>
            </a:r>
          </a:p>
          <a:p>
            <a:pPr lvl="2"/>
            <a:endParaRPr lang="tr-TR" sz="2400" dirty="0" smtClean="0"/>
          </a:p>
          <a:p>
            <a:pPr lvl="2"/>
            <a:r>
              <a:rPr lang="tr-TR" sz="2400" dirty="0" smtClean="0"/>
              <a:t>Başkaları ile yüksek düzeyde sözel iletişime girer.</a:t>
            </a:r>
          </a:p>
          <a:p>
            <a:pPr lvl="2"/>
            <a:endParaRPr lang="tr-TR" sz="2400" dirty="0" smtClean="0"/>
          </a:p>
          <a:p>
            <a:pPr lvl="2"/>
            <a:r>
              <a:rPr lang="tr-TR" sz="2400" dirty="0" smtClean="0"/>
              <a:t>Kitap okumayı ve dinleyerek öğrenmeyi sever.</a:t>
            </a:r>
          </a:p>
          <a:p>
            <a:pPr lvl="2">
              <a:buNone/>
            </a:pPr>
            <a:endParaRPr lang="tr-TR" sz="2400" dirty="0" smtClean="0"/>
          </a:p>
          <a:p>
            <a:pPr lvl="2"/>
            <a:r>
              <a:rPr lang="tr-TR" sz="2400" dirty="0" smtClean="0"/>
              <a:t>Matematiksel hesaplama oyunlarını çok sever.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56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Türkçe-Matematik Alanında güçlü olan öğrencinin özellikleri neler olabilir?</a:t>
            </a:r>
            <a:endParaRPr lang="tr-TR" sz="5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524000"/>
            <a:ext cx="8929718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Kitap okumayı, araştırmayı çok sever.</a:t>
            </a:r>
          </a:p>
          <a:p>
            <a:endParaRPr lang="tr-TR" dirty="0" smtClean="0"/>
          </a:p>
          <a:p>
            <a:pPr lvl="0"/>
            <a:r>
              <a:rPr lang="tr-TR" dirty="0" smtClean="0"/>
              <a:t>  İsimler, yerler ve tarihler hakkında iyi bir hafızaya sahiptir.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  Kavramlarla ve kelimelerle çok iyi düşünür ve yazar.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  Bir şeyi başkalarıyla işbirliği yaparak, onlarla paylaşarak ve onlara öğreterek öğrenmeyi sever.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  <a:solidFill>
            <a:srgbClr val="6C0E1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Sosyal Bilimler Alanında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b="1" dirty="0" smtClean="0">
                <a:solidFill>
                  <a:srgbClr val="00B0F0"/>
                </a:solidFill>
              </a:rPr>
              <a:t>güçlü olan öğrencinin özellikleri neler olabilir?</a:t>
            </a:r>
            <a:endParaRPr lang="tr-TR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14554"/>
            <a:ext cx="8401080" cy="388144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tr-TR" dirty="0" smtClean="0"/>
              <a:t>Kelimelerin telaffuzlarına, vurgularına ve anlamlarına duyarlıdır.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Dilin gramer yapısına ve fonksiyonlarına karşı duyarlıdır.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Öğrendiği yeni kelimeleri anlamlarına uygun olarak konuşma ve yazı dilinde kullanır. 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219200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Yabancı Dil Alanında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güçlü olan öğrencinin özellikleri neler olabilir?</a:t>
            </a: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58204" cy="50720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tr-TR" dirty="0" smtClean="0"/>
          </a:p>
          <a:p>
            <a:pPr lvl="0"/>
            <a:r>
              <a:rPr lang="tr-TR" dirty="0" smtClean="0"/>
              <a:t>Okurken kelimelere oranla resimlerden daha çok öğrenir.</a:t>
            </a:r>
          </a:p>
          <a:p>
            <a:pPr lvl="0"/>
            <a:r>
              <a:rPr lang="tr-TR" dirty="0" smtClean="0"/>
              <a:t>Varlıkların görsel imgelerini çok iyi ve net olarak hatırlar.</a:t>
            </a:r>
          </a:p>
          <a:p>
            <a:pPr lvl="0"/>
            <a:r>
              <a:rPr lang="tr-TR" dirty="0" smtClean="0"/>
              <a:t>Yaşına göre yüksek düzeyde beceri gerektiren resimler çizer.</a:t>
            </a:r>
          </a:p>
          <a:p>
            <a:pPr lvl="0"/>
            <a:r>
              <a:rPr lang="tr-TR" dirty="0" smtClean="0"/>
              <a:t>Müzik ve resim ile ilgili dersleri çok sever.</a:t>
            </a:r>
          </a:p>
          <a:p>
            <a:pPr lvl="0"/>
            <a:r>
              <a:rPr lang="tr-TR" dirty="0" smtClean="0"/>
              <a:t>Ders çalışırken farkında olmadan masaya vurarak </a:t>
            </a:r>
            <a:r>
              <a:rPr lang="tr-TR" dirty="0" err="1" smtClean="0"/>
              <a:t>ritm</a:t>
            </a:r>
            <a:r>
              <a:rPr lang="tr-TR" dirty="0" smtClean="0"/>
              <a:t> tutar.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36042B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rgbClr val="00B0F0"/>
                </a:solidFill>
              </a:rPr>
              <a:t>Sanat Alanı güçlü olan öğrencinin özellikleri neler olabilir?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13-blm-aizdan-aiza-iletiim-ve-pazarlama-2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8929718" cy="6643710"/>
          </a:xfrm>
        </p:spPr>
      </p:pic>
      <p:sp>
        <p:nvSpPr>
          <p:cNvPr id="4" name="3 Metin kutusu"/>
          <p:cNvSpPr txBox="1"/>
          <p:nvPr/>
        </p:nvSpPr>
        <p:spPr>
          <a:xfrm>
            <a:off x="5214942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9*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4294967295"/>
          </p:nvPr>
        </p:nvSpPr>
        <p:spPr>
          <a:xfrm>
            <a:off x="401638" y="285728"/>
            <a:ext cx="8229600" cy="591028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SzPct val="85000"/>
              <a:buFontTx/>
              <a:buNone/>
              <a:defRPr/>
            </a:pPr>
            <a:r>
              <a:rPr lang="tr-TR" sz="5400" b="1" kern="120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SEÇMEK</a:t>
            </a:r>
          </a:p>
          <a:p>
            <a:pPr algn="ctr" eaLnBrk="1" fontAlgn="auto" hangingPunct="1">
              <a:spcAft>
                <a:spcPts val="0"/>
              </a:spcAft>
              <a:buSzPct val="85000"/>
              <a:buFontTx/>
              <a:buNone/>
              <a:defRPr/>
            </a:pPr>
            <a:r>
              <a:rPr lang="tr-TR" sz="4400" b="1" kern="120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DİĞERLERİNDEN</a:t>
            </a:r>
          </a:p>
          <a:p>
            <a:pPr algn="ctr" eaLnBrk="1" fontAlgn="auto" hangingPunct="1">
              <a:spcAft>
                <a:spcPts val="0"/>
              </a:spcAft>
              <a:buSzPct val="85000"/>
              <a:buFontTx/>
              <a:buNone/>
              <a:defRPr/>
            </a:pPr>
            <a:r>
              <a:rPr lang="tr-TR" sz="4400" b="1" kern="1200" dirty="0">
                <a:ln w="11430"/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VAZGEÇMEK</a:t>
            </a:r>
          </a:p>
          <a:p>
            <a:pPr algn="ctr" eaLnBrk="1" fontAlgn="auto" hangingPunct="1">
              <a:spcAft>
                <a:spcPts val="0"/>
              </a:spcAft>
              <a:buSzPct val="85000"/>
              <a:buFontTx/>
              <a:buNone/>
              <a:defRPr/>
            </a:pPr>
            <a:r>
              <a:rPr lang="tr-TR" sz="4400" b="1" kern="1200" dirty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DEMEKTİR</a:t>
            </a:r>
          </a:p>
        </p:txBody>
      </p:sp>
      <p:pic>
        <p:nvPicPr>
          <p:cNvPr id="43012" name="Picture 2" descr="http://findfinancialadvisors.co.uk/wp-content/uploads/2010/03/perso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14307"/>
            <a:ext cx="8929718" cy="66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0" y="857232"/>
            <a:ext cx="4929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5000"/>
              <a:defRPr/>
            </a:pPr>
            <a:r>
              <a:rPr lang="tr-TR" sz="36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SEÇMEK</a:t>
            </a:r>
          </a:p>
          <a:p>
            <a:pPr algn="ctr">
              <a:buSzPct val="85000"/>
              <a:defRPr/>
            </a:pPr>
            <a:r>
              <a:rPr lang="tr-TR" sz="36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DİĞERLERİNDEN</a:t>
            </a:r>
          </a:p>
          <a:p>
            <a:pPr algn="ctr">
              <a:buSzPct val="85000"/>
              <a:defRPr/>
            </a:pPr>
            <a:r>
              <a:rPr lang="tr-TR" sz="3600" b="1" dirty="0" smtClean="0">
                <a:ln w="11430"/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VAZGEÇMEK</a:t>
            </a:r>
          </a:p>
          <a:p>
            <a:pPr algn="ctr">
              <a:buSzPct val="85000"/>
              <a:defRPr/>
            </a:pPr>
            <a:r>
              <a:rPr lang="tr-TR" sz="36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DEMEKTİR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/>
          <p:cNvSpPr>
            <a:spLocks noGrp="1"/>
          </p:cNvSpPr>
          <p:nvPr>
            <p:ph idx="1"/>
          </p:nvPr>
        </p:nvSpPr>
        <p:spPr>
          <a:xfrm>
            <a:off x="323528" y="188640"/>
            <a:ext cx="829126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	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337782" y="1777873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MEHMET SERTTAŞ ANADOLU LİSESİ  REHBERLİK SERVİSİ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7716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  <a:solidFill>
            <a:srgbClr val="6C0E1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b="1" dirty="0" smtClean="0">
                <a:solidFill>
                  <a:schemeClr val="tx1"/>
                </a:solidFill>
              </a:rPr>
              <a:t>YANLIŞ -</a:t>
            </a:r>
            <a:r>
              <a:rPr lang="tr-TR" sz="6000" b="1" dirty="0" smtClean="0">
                <a:solidFill>
                  <a:srgbClr val="FFFF00"/>
                </a:solidFill>
              </a:rPr>
              <a:t>DERS </a:t>
            </a:r>
            <a:r>
              <a:rPr lang="tr-TR" sz="6000" b="1" dirty="0" smtClean="0">
                <a:solidFill>
                  <a:schemeClr val="tx1"/>
                </a:solidFill>
              </a:rPr>
              <a:t>SEÇİMİ</a:t>
            </a:r>
            <a:endParaRPr lang="tr-TR" sz="6000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57356" y="1357298"/>
            <a:ext cx="6357982" cy="5500702"/>
          </a:xfr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tr-TR" b="1" dirty="0" smtClean="0"/>
              <a:t> derslerimize olan </a:t>
            </a:r>
            <a:r>
              <a:rPr lang="tr-TR" sz="3200" b="1" dirty="0" smtClean="0">
                <a:solidFill>
                  <a:srgbClr val="002060"/>
                </a:solidFill>
              </a:rPr>
              <a:t>motivasyonumuzu azaltır.</a:t>
            </a:r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>
                <a:solidFill>
                  <a:srgbClr val="002060"/>
                </a:solidFill>
              </a:rPr>
              <a:t>Motivasyonumuzun azaldığı derslerde </a:t>
            </a:r>
            <a:r>
              <a:rPr lang="tr-TR" sz="3600" b="1" dirty="0" smtClean="0">
                <a:solidFill>
                  <a:schemeClr val="tx1"/>
                </a:solidFill>
              </a:rPr>
              <a:t>notlarımız düşecektir</a:t>
            </a:r>
            <a:r>
              <a:rPr lang="tr-TR" b="1" dirty="0" smtClean="0"/>
              <a:t>.</a:t>
            </a:r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 smtClean="0"/>
          </a:p>
          <a:p>
            <a:pPr algn="ctr"/>
            <a:r>
              <a:rPr lang="tr-TR" b="1" dirty="0" smtClean="0"/>
              <a:t>Ortaöğretimde düşen notlarımız </a:t>
            </a:r>
            <a:r>
              <a:rPr lang="tr-TR" sz="3900" b="1" dirty="0" smtClean="0"/>
              <a:t>TYT-</a:t>
            </a:r>
            <a:r>
              <a:rPr lang="tr-TR" sz="3900" b="1" dirty="0" err="1" smtClean="0"/>
              <a:t>AYT’de</a:t>
            </a:r>
            <a:r>
              <a:rPr lang="tr-TR" sz="3900" b="1" dirty="0" smtClean="0"/>
              <a:t> </a:t>
            </a:r>
            <a:r>
              <a:rPr lang="tr-TR" sz="3900" b="1" dirty="0" smtClean="0">
                <a:solidFill>
                  <a:srgbClr val="002060"/>
                </a:solidFill>
              </a:rPr>
              <a:t>düşük OBP olarak karşımıza </a:t>
            </a:r>
            <a:r>
              <a:rPr lang="tr-TR" b="1" dirty="0" smtClean="0"/>
              <a:t>çıkacaktır.</a:t>
            </a:r>
          </a:p>
          <a:p>
            <a:pPr algn="ctr"/>
            <a:endParaRPr lang="tr-TR" dirty="0"/>
          </a:p>
        </p:txBody>
      </p:sp>
      <p:pic>
        <p:nvPicPr>
          <p:cNvPr id="3074" name="Picture 2" descr="C:\Users\ASUS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1785918" cy="550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3214686"/>
            <a:ext cx="1152128" cy="21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214282" y="-1971600"/>
            <a:ext cx="325270" cy="216024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endParaRPr lang="tr-TR" sz="6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43108" y="-99392"/>
            <a:ext cx="7000892" cy="666936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Yanlış </a:t>
            </a:r>
            <a:r>
              <a:rPr lang="tr-TR" b="1" dirty="0" smtClean="0">
                <a:solidFill>
                  <a:schemeClr val="bg1"/>
                </a:solidFill>
                <a:latin typeface="Arial Black" pitchFamily="34" charset="0"/>
              </a:rPr>
              <a:t>meslek seçmemize </a:t>
            </a:r>
            <a:r>
              <a:rPr lang="tr-TR" b="1" dirty="0" smtClean="0">
                <a:solidFill>
                  <a:schemeClr val="bg1"/>
                </a:solidFill>
              </a:rPr>
              <a:t>yol açar. </a:t>
            </a:r>
          </a:p>
          <a:p>
            <a:pPr algn="ctr"/>
            <a:endParaRPr lang="tr-TR" b="1" dirty="0" smtClean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Yanlış meslek seçimi ise </a:t>
            </a:r>
            <a:r>
              <a:rPr lang="tr-TR" b="1" dirty="0" smtClean="0">
                <a:solidFill>
                  <a:srgbClr val="6C0E1B"/>
                </a:solidFill>
              </a:rPr>
              <a:t>uzun yıllar boyunca sevmediğimiz , İLGİNİZİN ve yeteneğimizin olmadığı </a:t>
            </a:r>
            <a:r>
              <a:rPr lang="tr-TR" b="1" dirty="0" smtClean="0">
                <a:solidFill>
                  <a:schemeClr val="bg1"/>
                </a:solidFill>
              </a:rPr>
              <a:t>bir mesleği yapmak zorunda bırakır.</a:t>
            </a:r>
          </a:p>
          <a:p>
            <a:pPr algn="ctr"/>
            <a:endParaRPr lang="tr-TR" b="1" dirty="0" smtClean="0">
              <a:solidFill>
                <a:schemeClr val="bg1"/>
              </a:solidFill>
            </a:endParaRPr>
          </a:p>
          <a:p>
            <a:pPr algn="ctr"/>
            <a:endParaRPr lang="tr-TR" b="1" dirty="0" smtClean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İlgimizin , yeteneğimizin doğrultusunda seçmediğimiz bir meslek ise </a:t>
            </a:r>
            <a:r>
              <a:rPr lang="tr-TR" b="1" dirty="0" smtClean="0">
                <a:solidFill>
                  <a:schemeClr val="bg1"/>
                </a:solidFill>
                <a:latin typeface="Arial Black" pitchFamily="34" charset="0"/>
              </a:rPr>
              <a:t>iş hayatında bizi mutsuz edecektir.  </a:t>
            </a:r>
            <a:endParaRPr lang="tr-T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ASUS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143107" cy="67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87990"/>
            <a:ext cx="5572164" cy="12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5 İçerik Yer Tutucusu" descr="ihbar-onelinden-don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7 Dikdörtgen"/>
          <p:cNvSpPr/>
          <p:nvPr/>
        </p:nvSpPr>
        <p:spPr>
          <a:xfrm>
            <a:off x="928662" y="2357430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NEDEN YANLIŞ SEÇİM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200" b="1" dirty="0" smtClean="0"/>
              <a:t>NEDEN YANLIŞ SEÇİM?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85794"/>
            <a:ext cx="7429520" cy="607220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latin typeface="Arial Black" pitchFamily="34" charset="0"/>
              </a:rPr>
              <a:t>               Aile</a:t>
            </a:r>
            <a:r>
              <a:rPr lang="tr-TR" dirty="0" smtClean="0"/>
              <a:t> baskısı,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. </a:t>
            </a:r>
            <a:r>
              <a:rPr lang="tr-TR" sz="4000" b="1" dirty="0" smtClean="0">
                <a:solidFill>
                  <a:srgbClr val="FF0000"/>
                </a:solidFill>
              </a:rPr>
              <a:t>Geleneksel , güncel olmayan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yanlış bilgiler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ÇEVRE BASKISI ,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Sadece arkadaşlarıyla aynı sınıfta </a:t>
            </a:r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okumak için </a:t>
            </a:r>
            <a:r>
              <a:rPr lang="tr-TR" dirty="0" smtClean="0"/>
              <a:t>hiç araştırmadığı alana giden öğrencilerimiz bulunmaktadır. </a:t>
            </a:r>
          </a:p>
          <a:p>
            <a:pPr algn="ctr"/>
            <a:endParaRPr lang="tr-TR" dirty="0"/>
          </a:p>
        </p:txBody>
      </p:sp>
      <p:pic>
        <p:nvPicPr>
          <p:cNvPr id="5123" name="Picture 3" descr="C:\Users\ASU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2714612" cy="16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000108"/>
            <a:ext cx="1440160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e6bdwk20160302125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Arial Black" pitchFamily="34" charset="0"/>
              </a:rPr>
              <a:t>İYİ BİR SEÇİM NASIL                                               OLMALIDIR?</a:t>
            </a:r>
            <a:endParaRPr lang="tr-T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639</TotalTime>
  <Words>1666</Words>
  <Application>Microsoft Office PowerPoint</Application>
  <PresentationFormat>Ekran Gösterisi (4:3)</PresentationFormat>
  <Paragraphs>588</Paragraphs>
  <Slides>40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Kağıt</vt:lpstr>
      <vt:lpstr>PowerPoint Sunusu</vt:lpstr>
      <vt:lpstr>PowerPoint Sunusu</vt:lpstr>
      <vt:lpstr>KARİYER PLANLAMASI</vt:lpstr>
      <vt:lpstr>9*</vt:lpstr>
      <vt:lpstr>YANLIŞ -DERS SEÇİMİ</vt:lpstr>
      <vt:lpstr>PowerPoint Sunusu</vt:lpstr>
      <vt:lpstr>PowerPoint Sunusu</vt:lpstr>
      <vt:lpstr>NEDEN YANLIŞ SEÇİM?</vt:lpstr>
      <vt:lpstr>İYİ BİR SEÇİM NASIL                                               OLMALIDIR?</vt:lpstr>
      <vt:lpstr>PowerPoint Sunusu</vt:lpstr>
      <vt:lpstr>PowerPoint Sunusu</vt:lpstr>
      <vt:lpstr>HEDEFLEDİĞİN    MESLEĞİ ARAŞTIR </vt:lpstr>
      <vt:lpstr>PowerPoint Sunusu</vt:lpstr>
      <vt:lpstr>PowerPoint Sunusu</vt:lpstr>
      <vt:lpstr>PowerPoint Sunusu</vt:lpstr>
      <vt:lpstr>HANGİ ALANDA HANGİ  DERSLER VAR </vt:lpstr>
      <vt:lpstr>FEN BİLİMLERİ </vt:lpstr>
      <vt:lpstr>EŞİT AĞIRLIK</vt:lpstr>
      <vt:lpstr>SOSYAL BİLİMLER</vt:lpstr>
      <vt:lpstr>DİL     ALANI</vt:lpstr>
      <vt:lpstr>PowerPoint Sunusu</vt:lpstr>
      <vt:lpstr>PowerPoint Sunusu</vt:lpstr>
      <vt:lpstr> SAYISAL PUAN MESLEKLERİ</vt:lpstr>
      <vt:lpstr> SAYISAL PUAN MESLEKLERİ</vt:lpstr>
      <vt:lpstr> SAYISAL PUAN MESLEKLERİ</vt:lpstr>
      <vt:lpstr> EA PUAN MESLEKLERİ</vt:lpstr>
      <vt:lpstr> EA PUAN MESLEKLERİ</vt:lpstr>
      <vt:lpstr> SÖZEL PUAN MESLEKLERİ</vt:lpstr>
      <vt:lpstr> DİL  PUAN MESLEKLERİ</vt:lpstr>
      <vt:lpstr>Özel yetenek sınavı ile alan bölümler</vt:lpstr>
      <vt:lpstr>PowerPoint Sunusu</vt:lpstr>
      <vt:lpstr>PowerPoint Sunusu</vt:lpstr>
      <vt:lpstr>PowerPoint Sunusu</vt:lpstr>
      <vt:lpstr>Fen Bilimleri Alanında güçlü olan öğrencinin özellikleri neler olabilir?</vt:lpstr>
      <vt:lpstr>Türkçe-Matematik Alanında güçlü olan öğrencinin özellikleri neler olabilir?</vt:lpstr>
      <vt:lpstr>Sosyal Bilimler Alanında güçlü olan öğrencinin özellikleri neler olabilir?</vt:lpstr>
      <vt:lpstr>Yabancı Dil Alanında güçlü olan öğrencinin özellikleri neler olabilir?</vt:lpstr>
      <vt:lpstr> Sanat Alanı güçlü olan öğrencinin özellikleri neler olabilir?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 CASPER</dc:creator>
  <cp:lastModifiedBy>BTR</cp:lastModifiedBy>
  <cp:revision>110</cp:revision>
  <dcterms:created xsi:type="dcterms:W3CDTF">2016-12-08T12:09:22Z</dcterms:created>
  <dcterms:modified xsi:type="dcterms:W3CDTF">2020-01-03T08:02:28Z</dcterms:modified>
</cp:coreProperties>
</file>